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72" r:id="rId3"/>
    <p:sldId id="276" r:id="rId4"/>
    <p:sldId id="282" r:id="rId5"/>
    <p:sldId id="278" r:id="rId6"/>
    <p:sldId id="284" r:id="rId7"/>
    <p:sldId id="285" r:id="rId8"/>
    <p:sldId id="279" r:id="rId9"/>
    <p:sldId id="292" r:id="rId10"/>
    <p:sldId id="273" r:id="rId11"/>
    <p:sldId id="295" r:id="rId12"/>
    <p:sldId id="287" r:id="rId13"/>
    <p:sldId id="290" r:id="rId14"/>
    <p:sldId id="288" r:id="rId15"/>
    <p:sldId id="289" r:id="rId16"/>
    <p:sldId id="274" r:id="rId17"/>
    <p:sldId id="286" r:id="rId18"/>
    <p:sldId id="291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86" autoAdjust="0"/>
    <p:restoredTop sz="94660"/>
  </p:normalViewPr>
  <p:slideViewPr>
    <p:cSldViewPr snapToGrid="0">
      <p:cViewPr>
        <p:scale>
          <a:sx n="65" d="100"/>
          <a:sy n="65" d="100"/>
        </p:scale>
        <p:origin x="5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169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29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54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304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44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911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79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195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22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36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57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11/28/2021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290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54" r:id="rId6"/>
    <p:sldLayoutId id="2147483750" r:id="rId7"/>
    <p:sldLayoutId id="2147483751" r:id="rId8"/>
    <p:sldLayoutId id="2147483752" r:id="rId9"/>
    <p:sldLayoutId id="2147483753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B4964A-54A4-455D-AB80-F7E7E24152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3303" y="920861"/>
            <a:ext cx="4827308" cy="3596201"/>
          </a:xfrm>
        </p:spPr>
        <p:txBody>
          <a:bodyPr>
            <a:normAutofit/>
          </a:bodyPr>
          <a:lstStyle/>
          <a:p>
            <a:pPr algn="r"/>
            <a:r>
              <a:rPr lang="hr-HR" sz="2400" dirty="0"/>
              <a:t>BOOKING.COM CHALLENGE</a:t>
            </a:r>
            <a:endParaRPr lang="en-GB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00C1CA-3AA8-4DB5-A13F-0D2675EEBF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4266" y="4907271"/>
            <a:ext cx="4203323" cy="1143291"/>
          </a:xfrm>
        </p:spPr>
        <p:txBody>
          <a:bodyPr>
            <a:normAutofit/>
          </a:bodyPr>
          <a:lstStyle/>
          <a:p>
            <a:pPr algn="r"/>
            <a:r>
              <a:rPr lang="hr-HR" dirty="0"/>
              <a:t>TEAM </a:t>
            </a:r>
            <a:r>
              <a:rPr lang="hr-HR" dirty="0" err="1"/>
              <a:t>hornets</a:t>
            </a:r>
            <a:endParaRPr lang="en-GB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013" y="1361348"/>
            <a:ext cx="4833902" cy="4258176"/>
            <a:chOff x="1674895" y="1345036"/>
            <a:chExt cx="5428610" cy="421093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D8E00FA-5561-4253-B903-92B49719E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11971" y="858936"/>
            <a:ext cx="693403" cy="693403"/>
            <a:chOff x="5211971" y="858936"/>
            <a:chExt cx="693403" cy="693403"/>
          </a:xfrm>
        </p:grpSpPr>
        <p:sp>
          <p:nvSpPr>
            <p:cNvPr id="29" name="Graphic 212">
              <a:extLst>
                <a:ext uri="{FF2B5EF4-FFF2-40B4-BE49-F238E27FC236}">
                  <a16:creationId xmlns:a16="http://schemas.microsoft.com/office/drawing/2014/main" id="{A753B935-E3DD-466D-BFAC-68E0BE02D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0" name="Graphic 212">
              <a:extLst>
                <a:ext uri="{FF2B5EF4-FFF2-40B4-BE49-F238E27FC236}">
                  <a16:creationId xmlns:a16="http://schemas.microsoft.com/office/drawing/2014/main" id="{FB034F26-4148-4B59-B493-14D7A9A8B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32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9E130A38-588E-4685-A8EE-87BBD0E55039}"/>
              </a:ext>
            </a:extLst>
          </p:cNvPr>
          <p:cNvSpPr txBox="1">
            <a:spLocks/>
          </p:cNvSpPr>
          <p:nvPr/>
        </p:nvSpPr>
        <p:spPr>
          <a:xfrm>
            <a:off x="6633062" y="323568"/>
            <a:ext cx="5164882" cy="35962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1500" baseline="0">
                <a:solidFill>
                  <a:schemeClr val="tx1"/>
                </a:solidFill>
                <a:latin typeface="+mj-lt"/>
                <a:ea typeface="Source Sans Pro SemiBold" panose="020B0603030403020204" pitchFamily="34" charset="0"/>
                <a:cs typeface="+mj-cs"/>
              </a:defRPr>
            </a:lvl1pPr>
          </a:lstStyle>
          <a:p>
            <a:pPr algn="r"/>
            <a:r>
              <a:rPr lang="hr-HR" dirty="0"/>
              <a:t>GREAT</a:t>
            </a:r>
          </a:p>
          <a:p>
            <a:pPr algn="r"/>
            <a:r>
              <a:rPr lang="hr-HR" dirty="0"/>
              <a:t>UNIHACK</a:t>
            </a:r>
          </a:p>
          <a:p>
            <a:pPr algn="r"/>
            <a:r>
              <a:rPr lang="hr-HR" dirty="0"/>
              <a:t>2021</a:t>
            </a:r>
            <a:endParaRPr lang="en-GB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37780960-03FB-4CAD-BE85-87D80F4D8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92" y="1580033"/>
            <a:ext cx="3774738" cy="377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63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40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2" name="Rectangle 42">
            <a:extLst>
              <a:ext uri="{FF2B5EF4-FFF2-40B4-BE49-F238E27FC236}">
                <a16:creationId xmlns:a16="http://schemas.microsoft.com/office/drawing/2014/main" id="{BDEB5F14-5014-49D1-B590-9E2B7721C0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3" name="Oval 44">
            <a:extLst>
              <a:ext uri="{FF2B5EF4-FFF2-40B4-BE49-F238E27FC236}">
                <a16:creationId xmlns:a16="http://schemas.microsoft.com/office/drawing/2014/main" id="{3D2B953D-3D65-4BA7-80E6-139390790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0604" y="147284"/>
            <a:ext cx="4314573" cy="4314573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Graphic 212">
            <a:extLst>
              <a:ext uri="{FF2B5EF4-FFF2-40B4-BE49-F238E27FC236}">
                <a16:creationId xmlns:a16="http://schemas.microsoft.com/office/drawing/2014/main" id="{4CA0A0B8-0ABD-4C1D-8BDE-4D94C94FD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5" name="Graphic 212">
            <a:extLst>
              <a:ext uri="{FF2B5EF4-FFF2-40B4-BE49-F238E27FC236}">
                <a16:creationId xmlns:a16="http://schemas.microsoft.com/office/drawing/2014/main" id="{FF2923AC-40BC-4610-B6BD-AECABAF6D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50">
            <a:extLst>
              <a:ext uri="{FF2B5EF4-FFF2-40B4-BE49-F238E27FC236}">
                <a16:creationId xmlns:a16="http://schemas.microsoft.com/office/drawing/2014/main" id="{18A188E6-9899-40AA-9648-7B9BEAF52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881974" y="1174396"/>
            <a:ext cx="5290997" cy="5290997"/>
            <a:chOff x="1881974" y="1174396"/>
            <a:chExt cx="5290997" cy="529099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0D3957-AAB5-4037-A58C-20FF0E226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52">
              <a:extLst>
                <a:ext uri="{FF2B5EF4-FFF2-40B4-BE49-F238E27FC236}">
                  <a16:creationId xmlns:a16="http://schemas.microsoft.com/office/drawing/2014/main" id="{B4478242-FDA7-48D1-A53E-3E0EDB2A71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78" name="Oval 54">
            <a:extLst>
              <a:ext uri="{FF2B5EF4-FFF2-40B4-BE49-F238E27FC236}">
                <a16:creationId xmlns:a16="http://schemas.microsoft.com/office/drawing/2014/main" id="{F47059C0-3CD3-44C5-9FBC-C5CEA6D94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254" y="1065353"/>
            <a:ext cx="5290997" cy="5290997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474A315-B860-4E50-8E95-192ADE5C6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7696" y="1609035"/>
            <a:ext cx="4079551" cy="2877632"/>
          </a:xfrm>
        </p:spPr>
        <p:txBody>
          <a:bodyPr>
            <a:normAutofit/>
          </a:bodyPr>
          <a:lstStyle/>
          <a:p>
            <a:r>
              <a:rPr lang="hr-HR" dirty="0"/>
              <a:t>PART TWO</a:t>
            </a:r>
            <a:endParaRPr lang="en-GB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461DB9A-EA89-4DCD-8B8F-17E1B25535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42763" y="4863054"/>
            <a:ext cx="4079551" cy="811604"/>
          </a:xfrm>
        </p:spPr>
        <p:txBody>
          <a:bodyPr>
            <a:normAutofit fontScale="85000" lnSpcReduction="20000"/>
          </a:bodyPr>
          <a:lstStyle/>
          <a:p>
            <a:r>
              <a:rPr lang="hr-HR" dirty="0"/>
              <a:t>BUILDING THE</a:t>
            </a:r>
          </a:p>
          <a:p>
            <a:r>
              <a:rPr lang="hr-HR" dirty="0"/>
              <a:t>WEBSITE</a:t>
            </a:r>
            <a:endParaRPr lang="en-GB" dirty="0"/>
          </a:p>
        </p:txBody>
      </p:sp>
      <p:grpSp>
        <p:nvGrpSpPr>
          <p:cNvPr id="79" name="Group 56">
            <a:extLst>
              <a:ext uri="{FF2B5EF4-FFF2-40B4-BE49-F238E27FC236}">
                <a16:creationId xmlns:a16="http://schemas.microsoft.com/office/drawing/2014/main" id="{78A6A50F-EF16-474F-9BD1-2D663EBEA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65353"/>
            <a:ext cx="1861854" cy="717514"/>
            <a:chOff x="0" y="1065353"/>
            <a:chExt cx="1861854" cy="717514"/>
          </a:xfrm>
          <a:solidFill>
            <a:schemeClr val="tx1"/>
          </a:solidFill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AA37927-0235-4A56-8680-D7B367160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6535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0" name="Freeform: Shape 58">
              <a:extLst>
                <a:ext uri="{FF2B5EF4-FFF2-40B4-BE49-F238E27FC236}">
                  <a16:creationId xmlns:a16="http://schemas.microsoft.com/office/drawing/2014/main" id="{0D5F1B50-7A4C-4505-93E5-35FB75146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50508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81" name="Graphic 185">
            <a:extLst>
              <a:ext uri="{FF2B5EF4-FFF2-40B4-BE49-F238E27FC236}">
                <a16:creationId xmlns:a16="http://schemas.microsoft.com/office/drawing/2014/main" id="{4717BE92-F93B-41D0-A644-64F6E524C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76418" y="4140693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CA26306-9FAA-4D01-957F-3E9B25A25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62">
              <a:extLst>
                <a:ext uri="{FF2B5EF4-FFF2-40B4-BE49-F238E27FC236}">
                  <a16:creationId xmlns:a16="http://schemas.microsoft.com/office/drawing/2014/main" id="{0A458C4D-E6E4-42CA-BC7C-301BFBAA7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63">
              <a:extLst>
                <a:ext uri="{FF2B5EF4-FFF2-40B4-BE49-F238E27FC236}">
                  <a16:creationId xmlns:a16="http://schemas.microsoft.com/office/drawing/2014/main" id="{0CDA802E-5743-4261-84A2-D9D8F19A3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64">
              <a:extLst>
                <a:ext uri="{FF2B5EF4-FFF2-40B4-BE49-F238E27FC236}">
                  <a16:creationId xmlns:a16="http://schemas.microsoft.com/office/drawing/2014/main" id="{8FCFC560-017D-4F70-ADE9-00A770915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65">
              <a:extLst>
                <a:ext uri="{FF2B5EF4-FFF2-40B4-BE49-F238E27FC236}">
                  <a16:creationId xmlns:a16="http://schemas.microsoft.com/office/drawing/2014/main" id="{365F55DD-D975-452E-9674-461DBDBDEC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6" name="Oval 67">
            <a:extLst>
              <a:ext uri="{FF2B5EF4-FFF2-40B4-BE49-F238E27FC236}">
                <a16:creationId xmlns:a16="http://schemas.microsoft.com/office/drawing/2014/main" id="{D245B05D-DA60-40E2-8A0A-B078C91D7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5735" y="4917084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401FD61C-FC3A-43C0-9641-28B0C1A54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5735" y="4917084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Diagram&#10;&#10;Description automatically generated">
            <a:extLst>
              <a:ext uri="{FF2B5EF4-FFF2-40B4-BE49-F238E27FC236}">
                <a16:creationId xmlns:a16="http://schemas.microsoft.com/office/drawing/2014/main" id="{83316E94-D7FE-4485-8690-C20804A89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829" y="774055"/>
            <a:ext cx="2944290" cy="294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823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Flask</a:t>
            </a:r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  <p:pic>
        <p:nvPicPr>
          <p:cNvPr id="7170" name="Picture 2" descr="Flasks in Python. Flask is a micro web framework written… | by Shivangi  Sareen | Medium">
            <a:extLst>
              <a:ext uri="{FF2B5EF4-FFF2-40B4-BE49-F238E27FC236}">
                <a16:creationId xmlns:a16="http://schemas.microsoft.com/office/drawing/2014/main" id="{870A0EE5-30A8-4116-8B88-C232C042D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457" y="4807564"/>
            <a:ext cx="2005782" cy="150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0CC3A0B-277D-407F-AFF7-D336A6E8A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micro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web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written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Python</a:t>
            </a:r>
          </a:p>
          <a:p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flexible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allows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experimentation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lightweight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fast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hr-H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simple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considering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amount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time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931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C98EE9-FD17-4A60-8761-E5C648245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7533"/>
            <a:ext cx="10515600" cy="4351338"/>
          </a:xfrm>
        </p:spPr>
        <p:txBody>
          <a:bodyPr>
            <a:normAutofit/>
          </a:bodyPr>
          <a:lstStyle/>
          <a:p>
            <a:endParaRPr lang="en-GB" sz="1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472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C98EE9-FD17-4A60-8761-E5C648245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7533"/>
            <a:ext cx="10515600" cy="4351338"/>
          </a:xfrm>
        </p:spPr>
        <p:txBody>
          <a:bodyPr>
            <a:normAutofit/>
          </a:bodyPr>
          <a:lstStyle/>
          <a:p>
            <a:endParaRPr lang="en-GB" sz="1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275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C98EE9-FD17-4A60-8761-E5C648245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7533"/>
            <a:ext cx="10515600" cy="4351338"/>
          </a:xfrm>
        </p:spPr>
        <p:txBody>
          <a:bodyPr>
            <a:normAutofit/>
          </a:bodyPr>
          <a:lstStyle/>
          <a:p>
            <a:endParaRPr lang="en-GB" sz="1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9697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QR CODE IDEA</a:t>
            </a:r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C98EE9-FD17-4A60-8761-E5C648245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7533"/>
            <a:ext cx="10515600" cy="4351338"/>
          </a:xfrm>
        </p:spPr>
        <p:txBody>
          <a:bodyPr>
            <a:normAutofit/>
          </a:bodyPr>
          <a:lstStyle/>
          <a:p>
            <a:endParaRPr lang="en-GB" sz="1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6140C23-E4D1-4648-8FE3-35BFED979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2589" y="1474379"/>
            <a:ext cx="6267758" cy="516731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DB8AD84-582B-4629-9192-9554F7BFD87A}"/>
              </a:ext>
            </a:extLst>
          </p:cNvPr>
          <p:cNvSpPr txBox="1"/>
          <p:nvPr/>
        </p:nvSpPr>
        <p:spPr>
          <a:xfrm>
            <a:off x="373626" y="2930013"/>
            <a:ext cx="30774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ticket</a:t>
            </a:r>
            <a:endParaRPr lang="hr-H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gives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us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its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departure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destination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day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week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8C0EBB56-9B6B-45A2-951E-461C81F205AA}"/>
              </a:ext>
            </a:extLst>
          </p:cNvPr>
          <p:cNvCxnSpPr>
            <a:cxnSpLocks/>
          </p:cNvCxnSpPr>
          <p:nvPr/>
        </p:nvCxnSpPr>
        <p:spPr>
          <a:xfrm flipV="1">
            <a:off x="2674374" y="2930013"/>
            <a:ext cx="1799303" cy="49898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921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40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2" name="Rectangle 42">
            <a:extLst>
              <a:ext uri="{FF2B5EF4-FFF2-40B4-BE49-F238E27FC236}">
                <a16:creationId xmlns:a16="http://schemas.microsoft.com/office/drawing/2014/main" id="{BDEB5F14-5014-49D1-B590-9E2B7721C0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3" name="Oval 44">
            <a:extLst>
              <a:ext uri="{FF2B5EF4-FFF2-40B4-BE49-F238E27FC236}">
                <a16:creationId xmlns:a16="http://schemas.microsoft.com/office/drawing/2014/main" id="{3D2B953D-3D65-4BA7-80E6-139390790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0604" y="147284"/>
            <a:ext cx="4314573" cy="4314573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Graphic 212">
            <a:extLst>
              <a:ext uri="{FF2B5EF4-FFF2-40B4-BE49-F238E27FC236}">
                <a16:creationId xmlns:a16="http://schemas.microsoft.com/office/drawing/2014/main" id="{4CA0A0B8-0ABD-4C1D-8BDE-4D94C94FD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5" name="Graphic 212">
            <a:extLst>
              <a:ext uri="{FF2B5EF4-FFF2-40B4-BE49-F238E27FC236}">
                <a16:creationId xmlns:a16="http://schemas.microsoft.com/office/drawing/2014/main" id="{FF2923AC-40BC-4610-B6BD-AECABAF6D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50">
            <a:extLst>
              <a:ext uri="{FF2B5EF4-FFF2-40B4-BE49-F238E27FC236}">
                <a16:creationId xmlns:a16="http://schemas.microsoft.com/office/drawing/2014/main" id="{18A188E6-9899-40AA-9648-7B9BEAF52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881974" y="1174396"/>
            <a:ext cx="5290997" cy="5290997"/>
            <a:chOff x="1881974" y="1174396"/>
            <a:chExt cx="5290997" cy="529099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0D3957-AAB5-4037-A58C-20FF0E226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52">
              <a:extLst>
                <a:ext uri="{FF2B5EF4-FFF2-40B4-BE49-F238E27FC236}">
                  <a16:creationId xmlns:a16="http://schemas.microsoft.com/office/drawing/2014/main" id="{B4478242-FDA7-48D1-A53E-3E0EDB2A71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78" name="Oval 54">
            <a:extLst>
              <a:ext uri="{FF2B5EF4-FFF2-40B4-BE49-F238E27FC236}">
                <a16:creationId xmlns:a16="http://schemas.microsoft.com/office/drawing/2014/main" id="{F47059C0-3CD3-44C5-9FBC-C5CEA6D94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254" y="1065353"/>
            <a:ext cx="5290997" cy="5290997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474A315-B860-4E50-8E95-192ADE5C6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7696" y="1609035"/>
            <a:ext cx="4079551" cy="2877632"/>
          </a:xfrm>
        </p:spPr>
        <p:txBody>
          <a:bodyPr>
            <a:normAutofit/>
          </a:bodyPr>
          <a:lstStyle/>
          <a:p>
            <a:r>
              <a:rPr lang="hr-HR" dirty="0"/>
              <a:t>PART THREE</a:t>
            </a:r>
            <a:endParaRPr lang="en-GB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461DB9A-EA89-4DCD-8B8F-17E1B25535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42763" y="4863054"/>
            <a:ext cx="4079551" cy="811604"/>
          </a:xfrm>
        </p:spPr>
        <p:txBody>
          <a:bodyPr>
            <a:normAutofit fontScale="92500"/>
          </a:bodyPr>
          <a:lstStyle/>
          <a:p>
            <a:r>
              <a:rPr lang="hr-HR" dirty="0"/>
              <a:t>EXTRAS AND IMPROVEMENTS</a:t>
            </a:r>
            <a:endParaRPr lang="en-GB" dirty="0"/>
          </a:p>
        </p:txBody>
      </p:sp>
      <p:grpSp>
        <p:nvGrpSpPr>
          <p:cNvPr id="79" name="Group 56">
            <a:extLst>
              <a:ext uri="{FF2B5EF4-FFF2-40B4-BE49-F238E27FC236}">
                <a16:creationId xmlns:a16="http://schemas.microsoft.com/office/drawing/2014/main" id="{78A6A50F-EF16-474F-9BD1-2D663EBEA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65353"/>
            <a:ext cx="1861854" cy="717514"/>
            <a:chOff x="0" y="1065353"/>
            <a:chExt cx="1861854" cy="717514"/>
          </a:xfrm>
          <a:solidFill>
            <a:schemeClr val="tx1"/>
          </a:solidFill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AA37927-0235-4A56-8680-D7B367160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6535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0" name="Freeform: Shape 58">
              <a:extLst>
                <a:ext uri="{FF2B5EF4-FFF2-40B4-BE49-F238E27FC236}">
                  <a16:creationId xmlns:a16="http://schemas.microsoft.com/office/drawing/2014/main" id="{0D5F1B50-7A4C-4505-93E5-35FB75146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50508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81" name="Graphic 185">
            <a:extLst>
              <a:ext uri="{FF2B5EF4-FFF2-40B4-BE49-F238E27FC236}">
                <a16:creationId xmlns:a16="http://schemas.microsoft.com/office/drawing/2014/main" id="{4717BE92-F93B-41D0-A644-64F6E524C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76418" y="4140693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CA26306-9FAA-4D01-957F-3E9B25A25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62">
              <a:extLst>
                <a:ext uri="{FF2B5EF4-FFF2-40B4-BE49-F238E27FC236}">
                  <a16:creationId xmlns:a16="http://schemas.microsoft.com/office/drawing/2014/main" id="{0A458C4D-E6E4-42CA-BC7C-301BFBAA7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63">
              <a:extLst>
                <a:ext uri="{FF2B5EF4-FFF2-40B4-BE49-F238E27FC236}">
                  <a16:creationId xmlns:a16="http://schemas.microsoft.com/office/drawing/2014/main" id="{0CDA802E-5743-4261-84A2-D9D8F19A3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64">
              <a:extLst>
                <a:ext uri="{FF2B5EF4-FFF2-40B4-BE49-F238E27FC236}">
                  <a16:creationId xmlns:a16="http://schemas.microsoft.com/office/drawing/2014/main" id="{8FCFC560-017D-4F70-ADE9-00A770915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65">
              <a:extLst>
                <a:ext uri="{FF2B5EF4-FFF2-40B4-BE49-F238E27FC236}">
                  <a16:creationId xmlns:a16="http://schemas.microsoft.com/office/drawing/2014/main" id="{365F55DD-D975-452E-9674-461DBDBDEC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6" name="Oval 67">
            <a:extLst>
              <a:ext uri="{FF2B5EF4-FFF2-40B4-BE49-F238E27FC236}">
                <a16:creationId xmlns:a16="http://schemas.microsoft.com/office/drawing/2014/main" id="{D245B05D-DA60-40E2-8A0A-B078C91D7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5735" y="4917084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401FD61C-FC3A-43C0-9641-28B0C1A54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5735" y="4917084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Diagram&#10;&#10;Description automatically generated">
            <a:extLst>
              <a:ext uri="{FF2B5EF4-FFF2-40B4-BE49-F238E27FC236}">
                <a16:creationId xmlns:a16="http://schemas.microsoft.com/office/drawing/2014/main" id="{920EC9F9-B1E8-429C-A221-4AC46FB2D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829" y="825471"/>
            <a:ext cx="2958197" cy="295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7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03C54760-4067-473A-A42E-2AF7812895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59" r="12788"/>
          <a:stretch/>
        </p:blipFill>
        <p:spPr>
          <a:xfrm>
            <a:off x="838200" y="497845"/>
            <a:ext cx="10164476" cy="5995030"/>
          </a:xfr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728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7A9031-909F-46E6-AAD2-DAAD9593B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17E025-E033-454A-AD74-492F590204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50" t="22327" r="16046" b="19238"/>
          <a:stretch/>
        </p:blipFill>
        <p:spPr>
          <a:xfrm>
            <a:off x="1000431" y="1446844"/>
            <a:ext cx="10073609" cy="4560665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4249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2" y="633046"/>
            <a:ext cx="4463623" cy="1314996"/>
          </a:xfrm>
        </p:spPr>
        <p:txBody>
          <a:bodyPr anchor="b">
            <a:normAutofit/>
          </a:bodyPr>
          <a:lstStyle/>
          <a:p>
            <a:r>
              <a:rPr lang="hr-HR" dirty="0"/>
              <a:t>THE TEAM</a:t>
            </a:r>
            <a:endParaRPr lang="en-GB" dirty="0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49DB4-7365-48AF-A23C-0ADAD654E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252" y="2125737"/>
            <a:ext cx="4463623" cy="40444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Radu-Stefan </a:t>
            </a:r>
            <a:r>
              <a:rPr lang="en-GB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Popovici</a:t>
            </a:r>
            <a:r>
              <a:rPr lang="hr-HR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(1st </a:t>
            </a:r>
            <a:r>
              <a:rPr lang="hr-HR" sz="18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hr-HR" sz="1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hr-HR" sz="1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MEng Computer Science</a:t>
            </a:r>
            <a:r>
              <a:rPr lang="hr-HR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GB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Mihnea</a:t>
            </a:r>
            <a:r>
              <a:rPr lang="en-GB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Dumitru </a:t>
            </a:r>
            <a:r>
              <a:rPr lang="hr-HR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(2nd </a:t>
            </a:r>
            <a:r>
              <a:rPr lang="hr-HR" sz="18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hr-HR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hr-HR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BSc</a:t>
            </a:r>
            <a:r>
              <a:rPr lang="hr-HR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Computer Science)</a:t>
            </a:r>
            <a:endParaRPr lang="hr-HR" sz="18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GB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ick Bispham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(2nd </a:t>
            </a:r>
            <a:r>
              <a:rPr lang="hr-HR" sz="18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hr-HR" sz="1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hr-HR" sz="1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BSc</a:t>
            </a:r>
            <a:r>
              <a:rPr lang="hr-HR" sz="1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</a:t>
            </a:r>
            <a:r>
              <a:rPr lang="en-GB" sz="18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omputer</a:t>
            </a:r>
            <a:r>
              <a:rPr lang="en-GB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GB" sz="18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cience</a:t>
            </a:r>
            <a:r>
              <a:rPr lang="en-GB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hr-HR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GB" sz="18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ath</a:t>
            </a:r>
            <a:r>
              <a:rPr lang="hr-HR" sz="18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ematics</a:t>
            </a:r>
            <a:r>
              <a:rPr lang="hr-HR" sz="1800" b="0" i="0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Maja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Drmač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(2nd </a:t>
            </a:r>
            <a:r>
              <a:rPr lang="hr-HR" sz="18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hr-HR" sz="1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hr-HR" sz="1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MMath</a:t>
            </a:r>
            <a:r>
              <a:rPr lang="hr-HR" sz="1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Mathematics</a:t>
            </a:r>
            <a:r>
              <a:rPr lang="hr-HR" sz="1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GB" sz="18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D9E00F87-86BE-4F3A-9141-35EC0659D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112" y="490079"/>
            <a:ext cx="2938921" cy="2938921"/>
          </a:xfrm>
          <a:prstGeom prst="rect">
            <a:avLst/>
          </a:prstGeom>
        </p:spPr>
      </p:pic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EBAF167C-3D30-4736-A6B7-5965437B2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146" name="Picture 2" descr="University of Manchester – ShaleXenvironmenT">
            <a:extLst>
              <a:ext uri="{FF2B5EF4-FFF2-40B4-BE49-F238E27FC236}">
                <a16:creationId xmlns:a16="http://schemas.microsoft.com/office/drawing/2014/main" id="{4E7CE719-9B6D-4A7A-BB4C-D0B6D184F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14112" y="4647869"/>
            <a:ext cx="2848730" cy="1203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5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4387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40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2" name="Rectangle 42">
            <a:extLst>
              <a:ext uri="{FF2B5EF4-FFF2-40B4-BE49-F238E27FC236}">
                <a16:creationId xmlns:a16="http://schemas.microsoft.com/office/drawing/2014/main" id="{BDEB5F14-5014-49D1-B590-9E2B7721C0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3" name="Oval 44">
            <a:extLst>
              <a:ext uri="{FF2B5EF4-FFF2-40B4-BE49-F238E27FC236}">
                <a16:creationId xmlns:a16="http://schemas.microsoft.com/office/drawing/2014/main" id="{3D2B953D-3D65-4BA7-80E6-139390790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0604" y="147284"/>
            <a:ext cx="4314573" cy="4314573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Graphic 212">
            <a:extLst>
              <a:ext uri="{FF2B5EF4-FFF2-40B4-BE49-F238E27FC236}">
                <a16:creationId xmlns:a16="http://schemas.microsoft.com/office/drawing/2014/main" id="{4CA0A0B8-0ABD-4C1D-8BDE-4D94C94FD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5" name="Graphic 212">
            <a:extLst>
              <a:ext uri="{FF2B5EF4-FFF2-40B4-BE49-F238E27FC236}">
                <a16:creationId xmlns:a16="http://schemas.microsoft.com/office/drawing/2014/main" id="{FF2923AC-40BC-4610-B6BD-AECABAF6D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50">
            <a:extLst>
              <a:ext uri="{FF2B5EF4-FFF2-40B4-BE49-F238E27FC236}">
                <a16:creationId xmlns:a16="http://schemas.microsoft.com/office/drawing/2014/main" id="{18A188E6-9899-40AA-9648-7B9BEAF52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881974" y="1174396"/>
            <a:ext cx="5290997" cy="5290997"/>
            <a:chOff x="1881974" y="1174396"/>
            <a:chExt cx="5290997" cy="529099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0D3957-AAB5-4037-A58C-20FF0E226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52">
              <a:extLst>
                <a:ext uri="{FF2B5EF4-FFF2-40B4-BE49-F238E27FC236}">
                  <a16:creationId xmlns:a16="http://schemas.microsoft.com/office/drawing/2014/main" id="{B4478242-FDA7-48D1-A53E-3E0EDB2A71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78" name="Oval 54">
            <a:extLst>
              <a:ext uri="{FF2B5EF4-FFF2-40B4-BE49-F238E27FC236}">
                <a16:creationId xmlns:a16="http://schemas.microsoft.com/office/drawing/2014/main" id="{F47059C0-3CD3-44C5-9FBC-C5CEA6D94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254" y="1065353"/>
            <a:ext cx="5290997" cy="5290997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474A315-B860-4E50-8E95-192ADE5C6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7696" y="1609035"/>
            <a:ext cx="4079551" cy="2877632"/>
          </a:xfrm>
        </p:spPr>
        <p:txBody>
          <a:bodyPr>
            <a:normAutofit/>
          </a:bodyPr>
          <a:lstStyle/>
          <a:p>
            <a:r>
              <a:rPr lang="hr-HR" dirty="0"/>
              <a:t>PART ONE</a:t>
            </a:r>
            <a:endParaRPr lang="en-GB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461DB9A-EA89-4DCD-8B8F-17E1B25535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42763" y="4863054"/>
            <a:ext cx="4079551" cy="811604"/>
          </a:xfrm>
        </p:spPr>
        <p:txBody>
          <a:bodyPr>
            <a:normAutofit fontScale="92500"/>
          </a:bodyPr>
          <a:lstStyle/>
          <a:p>
            <a:r>
              <a:rPr lang="hr-HR" dirty="0"/>
              <a:t>TRAINING OUR ML MODEL</a:t>
            </a:r>
            <a:endParaRPr lang="en-GB" dirty="0"/>
          </a:p>
        </p:txBody>
      </p:sp>
      <p:grpSp>
        <p:nvGrpSpPr>
          <p:cNvPr id="79" name="Group 56">
            <a:extLst>
              <a:ext uri="{FF2B5EF4-FFF2-40B4-BE49-F238E27FC236}">
                <a16:creationId xmlns:a16="http://schemas.microsoft.com/office/drawing/2014/main" id="{78A6A50F-EF16-474F-9BD1-2D663EBEA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65353"/>
            <a:ext cx="1861854" cy="717514"/>
            <a:chOff x="0" y="1065353"/>
            <a:chExt cx="1861854" cy="717514"/>
          </a:xfrm>
          <a:solidFill>
            <a:schemeClr val="tx1"/>
          </a:solidFill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AA37927-0235-4A56-8680-D7B367160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6535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0" name="Freeform: Shape 58">
              <a:extLst>
                <a:ext uri="{FF2B5EF4-FFF2-40B4-BE49-F238E27FC236}">
                  <a16:creationId xmlns:a16="http://schemas.microsoft.com/office/drawing/2014/main" id="{0D5F1B50-7A4C-4505-93E5-35FB75146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50508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81" name="Graphic 185">
            <a:extLst>
              <a:ext uri="{FF2B5EF4-FFF2-40B4-BE49-F238E27FC236}">
                <a16:creationId xmlns:a16="http://schemas.microsoft.com/office/drawing/2014/main" id="{4717BE92-F93B-41D0-A644-64F6E524C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76418" y="4140693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CA26306-9FAA-4D01-957F-3E9B25A25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62">
              <a:extLst>
                <a:ext uri="{FF2B5EF4-FFF2-40B4-BE49-F238E27FC236}">
                  <a16:creationId xmlns:a16="http://schemas.microsoft.com/office/drawing/2014/main" id="{0A458C4D-E6E4-42CA-BC7C-301BFBAA7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63">
              <a:extLst>
                <a:ext uri="{FF2B5EF4-FFF2-40B4-BE49-F238E27FC236}">
                  <a16:creationId xmlns:a16="http://schemas.microsoft.com/office/drawing/2014/main" id="{0CDA802E-5743-4261-84A2-D9D8F19A3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64">
              <a:extLst>
                <a:ext uri="{FF2B5EF4-FFF2-40B4-BE49-F238E27FC236}">
                  <a16:creationId xmlns:a16="http://schemas.microsoft.com/office/drawing/2014/main" id="{8FCFC560-017D-4F70-ADE9-00A770915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65">
              <a:extLst>
                <a:ext uri="{FF2B5EF4-FFF2-40B4-BE49-F238E27FC236}">
                  <a16:creationId xmlns:a16="http://schemas.microsoft.com/office/drawing/2014/main" id="{365F55DD-D975-452E-9674-461DBDBDEC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6" name="Oval 67">
            <a:extLst>
              <a:ext uri="{FF2B5EF4-FFF2-40B4-BE49-F238E27FC236}">
                <a16:creationId xmlns:a16="http://schemas.microsoft.com/office/drawing/2014/main" id="{D245B05D-DA60-40E2-8A0A-B078C91D7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5735" y="4917084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401FD61C-FC3A-43C0-9641-28B0C1A54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5735" y="4917084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" name="Picture 68" descr="Diagram&#10;&#10;Description automatically generated">
            <a:extLst>
              <a:ext uri="{FF2B5EF4-FFF2-40B4-BE49-F238E27FC236}">
                <a16:creationId xmlns:a16="http://schemas.microsoft.com/office/drawing/2014/main" id="{C1DD1917-D789-4049-AA0D-5A6E449198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403" y="823654"/>
            <a:ext cx="2961832" cy="2961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500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RANDOM FOREST CLASSIFIER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49DB4-7365-48AF-A23C-0ADAD654E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045" y="1515115"/>
            <a:ext cx="10110387" cy="4351338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collection of decision tree classifiers</a:t>
            </a:r>
            <a:endParaRPr lang="hr-HR" sz="1800" b="0" i="0" u="none" strike="noStrike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endParaRPr lang="hr-HR" sz="1800" b="0" i="0" u="none" strike="noStrike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r-HR" sz="1800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ensemble</a:t>
            </a:r>
            <a:r>
              <a:rPr lang="hr-HR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r-HR" sz="1800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learning</a:t>
            </a:r>
            <a:r>
              <a:rPr lang="hr-HR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GB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method for </a:t>
            </a:r>
            <a:r>
              <a:rPr lang="en-GB" sz="1800" dirty="0">
                <a:solidFill>
                  <a:srgbClr val="202122"/>
                </a:solidFill>
                <a:latin typeface="Arial" panose="020B0604020202020204" pitchFamily="34" charset="0"/>
              </a:rPr>
              <a:t>classification</a:t>
            </a:r>
            <a:r>
              <a:rPr lang="en-GB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dirty="0">
                <a:solidFill>
                  <a:srgbClr val="202122"/>
                </a:solidFill>
                <a:latin typeface="Arial" panose="020B0604020202020204" pitchFamily="34" charset="0"/>
              </a:rPr>
              <a:t>regression</a:t>
            </a:r>
            <a:r>
              <a:rPr lang="en-GB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and other tasks </a:t>
            </a:r>
            <a:endParaRPr lang="hr-HR" sz="1800" b="0" i="0" u="none" strike="noStrike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hr-HR" sz="18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operates by constructing </a:t>
            </a:r>
            <a:r>
              <a:rPr lang="en-GB" sz="1800" b="0" i="0" u="none" strike="noStrike" dirty="0">
                <a:solidFill>
                  <a:srgbClr val="7030A0"/>
                </a:solidFill>
                <a:effectLst/>
                <a:latin typeface="Arial" panose="020B0604020202020204" pitchFamily="34" charset="0"/>
              </a:rPr>
              <a:t>a multitude of </a:t>
            </a:r>
            <a:r>
              <a:rPr lang="en-GB" sz="1800" dirty="0">
                <a:solidFill>
                  <a:srgbClr val="7030A0"/>
                </a:solidFill>
                <a:latin typeface="Arial" panose="020B0604020202020204" pitchFamily="34" charset="0"/>
              </a:rPr>
              <a:t>decision trees</a:t>
            </a:r>
            <a:r>
              <a:rPr lang="en-GB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at training time</a:t>
            </a:r>
            <a:r>
              <a:rPr lang="hr-HR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r-HR" sz="1800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and</a:t>
            </a:r>
            <a:r>
              <a:rPr lang="hr-HR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r-HR" sz="1800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merging</a:t>
            </a:r>
            <a:r>
              <a:rPr lang="hr-HR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r-HR" sz="1800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them</a:t>
            </a:r>
            <a:r>
              <a:rPr lang="hr-HR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r-HR" sz="1800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together</a:t>
            </a:r>
            <a:r>
              <a:rPr lang="hr-HR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r-HR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  <a:sym typeface="Wingdings" panose="05000000000000000000" pitchFamily="2" charset="2"/>
              </a:rPr>
              <a:t> f</a:t>
            </a:r>
            <a:r>
              <a:rPr lang="en-GB" sz="18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or regression tasks, the mean or average prediction of the individual trees is returned</a:t>
            </a:r>
            <a:endParaRPr lang="en-GB" b="0" dirty="0">
              <a:effectLst/>
            </a:endParaRPr>
          </a:p>
          <a:p>
            <a:pPr marL="0" indent="0">
              <a:buNone/>
            </a:pPr>
            <a:br>
              <a:rPr lang="en-GB" dirty="0"/>
            </a:br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088" y="111983"/>
            <a:ext cx="1690688" cy="1690688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609BE039-1FAB-43FC-B44C-F9D7E17D6F4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745" y="3459978"/>
            <a:ext cx="5560240" cy="3127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3657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2986AD5-829F-4635-A0DD-E51896E14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92362" y="498944"/>
            <a:ext cx="6472860" cy="57408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9ED921-D8EA-4043-A3FE-220AF8601B43}"/>
              </a:ext>
            </a:extLst>
          </p:cNvPr>
          <p:cNvSpPr txBox="1"/>
          <p:nvPr/>
        </p:nvSpPr>
        <p:spPr>
          <a:xfrm>
            <a:off x="2227006" y="6308209"/>
            <a:ext cx="7737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GRAPHIC REPRESENTATION OF THE RANDOM FOREST CLASSIFIER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1593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WHY PICK THAT MODEL?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49DB4-7365-48AF-A23C-0ADAD654E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b="0" i="0" u="none" strike="noStrike" dirty="0">
                <a:effectLst/>
                <a:latin typeface="Arial" panose="020B0604020202020204" pitchFamily="34" charset="0"/>
              </a:rPr>
              <a:t>flexible, easy to use</a:t>
            </a:r>
            <a:endParaRPr lang="hr-HR" sz="1800" b="0" i="0" u="none" strike="noStrike" dirty="0">
              <a:effectLst/>
              <a:latin typeface="Arial" panose="020B0604020202020204" pitchFamily="34" charset="0"/>
            </a:endParaRPr>
          </a:p>
          <a:p>
            <a:r>
              <a:rPr lang="hr-HR" sz="1800" dirty="0" err="1">
                <a:latin typeface="Arial" panose="020B0604020202020204" pitchFamily="34" charset="0"/>
              </a:rPr>
              <a:t>provides</a:t>
            </a:r>
            <a:r>
              <a:rPr lang="hr-HR" sz="1800" dirty="0">
                <a:latin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</a:rPr>
              <a:t>high</a:t>
            </a:r>
            <a:r>
              <a:rPr lang="hr-HR" sz="1800" dirty="0">
                <a:latin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</a:rPr>
              <a:t>accuracy</a:t>
            </a:r>
            <a:r>
              <a:rPr lang="hr-HR" sz="1800" dirty="0">
                <a:latin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</a:rPr>
              <a:t>through</a:t>
            </a:r>
            <a:r>
              <a:rPr lang="hr-HR" sz="1800" dirty="0">
                <a:latin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</a:rPr>
              <a:t>cross</a:t>
            </a:r>
            <a:r>
              <a:rPr lang="hr-HR" sz="1800" dirty="0">
                <a:latin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</a:rPr>
              <a:t>validation</a:t>
            </a:r>
            <a:endParaRPr lang="hr-HR" sz="1800" b="0" i="0" u="none" strike="noStrike" dirty="0">
              <a:effectLst/>
              <a:latin typeface="Arial" panose="020B0604020202020204" pitchFamily="34" charset="0"/>
            </a:endParaRPr>
          </a:p>
          <a:p>
            <a:r>
              <a:rPr lang="hr-HR" sz="1800" b="0" i="0" u="none" strike="noStrike" dirty="0" err="1">
                <a:effectLst/>
                <a:latin typeface="Arial" panose="020B0604020202020204" pitchFamily="34" charset="0"/>
              </a:rPr>
              <a:t>overcomes</a:t>
            </a:r>
            <a:r>
              <a:rPr lang="hr-HR" sz="1800" b="0" i="0" u="none" strike="noStrike" dirty="0">
                <a:effectLst/>
                <a:latin typeface="Arial" panose="020B0604020202020204" pitchFamily="34" charset="0"/>
              </a:rPr>
              <a:t> </a:t>
            </a:r>
            <a:r>
              <a:rPr lang="en-GB" sz="1800" b="0" i="0" u="none" strike="noStrike" dirty="0">
                <a:effectLst/>
                <a:latin typeface="Arial" panose="020B0604020202020204" pitchFamily="34" charset="0"/>
              </a:rPr>
              <a:t>overfitting</a:t>
            </a:r>
            <a:r>
              <a:rPr lang="hr-HR" sz="1800" b="0" i="0" u="none" strike="noStrike" dirty="0">
                <a:effectLst/>
                <a:latin typeface="Arial" panose="020B0604020202020204" pitchFamily="34" charset="0"/>
              </a:rPr>
              <a:t> </a:t>
            </a:r>
            <a:r>
              <a:rPr lang="hr-HR" sz="1800" b="0" i="0" u="none" strike="noStrike" dirty="0" err="1">
                <a:effectLst/>
                <a:latin typeface="Arial" panose="020B0604020202020204" pitchFamily="34" charset="0"/>
              </a:rPr>
              <a:t>of</a:t>
            </a:r>
            <a:r>
              <a:rPr lang="en-GB" sz="1800" b="0" i="0" u="none" strike="noStrike" dirty="0">
                <a:effectLst/>
                <a:latin typeface="Arial" panose="020B0604020202020204" pitchFamily="34" charset="0"/>
              </a:rPr>
              <a:t> the </a:t>
            </a:r>
            <a:r>
              <a:rPr lang="hr-HR" sz="1800" dirty="0" err="1">
                <a:latin typeface="Arial" panose="020B0604020202020204" pitchFamily="34" charset="0"/>
              </a:rPr>
              <a:t>tree</a:t>
            </a:r>
            <a:r>
              <a:rPr lang="hr-HR" sz="1800" dirty="0">
                <a:latin typeface="Arial" panose="020B0604020202020204" pitchFamily="34" charset="0"/>
              </a:rPr>
              <a:t> </a:t>
            </a:r>
            <a:r>
              <a:rPr lang="en-GB" sz="1800" b="0" i="0" u="none" strike="noStrike" dirty="0">
                <a:effectLst/>
                <a:latin typeface="Arial" panose="020B0604020202020204" pitchFamily="34" charset="0"/>
              </a:rPr>
              <a:t>model</a:t>
            </a:r>
            <a:endParaRPr lang="hr-HR" sz="1800" b="0" i="0" u="none" strike="noStrike" dirty="0">
              <a:effectLst/>
              <a:latin typeface="Arial" panose="020B0604020202020204" pitchFamily="34" charset="0"/>
            </a:endParaRPr>
          </a:p>
          <a:p>
            <a:r>
              <a:rPr lang="en-GB" sz="1800" b="0" i="0" u="none" strike="noStrike" dirty="0">
                <a:effectLst/>
                <a:latin typeface="Arial" panose="020B0604020202020204" pitchFamily="34" charset="0"/>
              </a:rPr>
              <a:t>generally greatly boosts the performance in the final model</a:t>
            </a:r>
            <a:endParaRPr lang="hr-HR" sz="1800" dirty="0">
              <a:latin typeface="Arial" panose="020B0604020202020204" pitchFamily="34" charset="0"/>
            </a:endParaRPr>
          </a:p>
          <a:p>
            <a:r>
              <a:rPr lang="hr-HR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downside</a:t>
            </a:r>
            <a:r>
              <a:rPr lang="hr-H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: </a:t>
            </a:r>
            <a:r>
              <a:rPr lang="en-GB" sz="1800" b="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small increase in the bias and some loss of interpretability</a:t>
            </a:r>
            <a:endParaRPr lang="hr-HR" sz="1800" b="0" i="0" u="none" strike="noStrike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endParaRPr lang="hr-HR" sz="18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</a:endParaRPr>
          </a:p>
          <a:p>
            <a:r>
              <a:rPr lang="hr-HR" sz="1800" dirty="0" err="1">
                <a:solidFill>
                  <a:srgbClr val="202122"/>
                </a:solidFill>
                <a:latin typeface="Arial" panose="020B0604020202020204" pitchFamily="34" charset="0"/>
              </a:rPr>
              <a:t>choosing</a:t>
            </a:r>
            <a:r>
              <a:rPr lang="hr-HR" sz="1800" dirty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rgbClr val="202122"/>
                </a:solidFill>
                <a:latin typeface="Arial" panose="020B0604020202020204" pitchFamily="34" charset="0"/>
              </a:rPr>
              <a:t>the</a:t>
            </a:r>
            <a:r>
              <a:rPr lang="hr-HR" sz="1800" dirty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rgbClr val="202122"/>
                </a:solidFill>
                <a:latin typeface="Arial" panose="020B0604020202020204" pitchFamily="34" charset="0"/>
              </a:rPr>
              <a:t>number</a:t>
            </a:r>
            <a:r>
              <a:rPr lang="hr-HR" sz="1800" dirty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rgbClr val="202122"/>
                </a:solidFill>
                <a:latin typeface="Arial" panose="020B0604020202020204" pitchFamily="34" charset="0"/>
              </a:rPr>
              <a:t>of</a:t>
            </a:r>
            <a:r>
              <a:rPr lang="hr-HR" sz="1800" dirty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rgbClr val="202122"/>
                </a:solidFill>
                <a:latin typeface="Arial" panose="020B0604020202020204" pitchFamily="34" charset="0"/>
              </a:rPr>
              <a:t>trees</a:t>
            </a:r>
            <a:r>
              <a:rPr lang="hr-HR" sz="1800" dirty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rgbClr val="202122"/>
                </a:solidFill>
                <a:latin typeface="Arial" panose="020B0604020202020204" pitchFamily="34" charset="0"/>
              </a:rPr>
              <a:t>considering</a:t>
            </a:r>
            <a:r>
              <a:rPr lang="hr-HR" sz="1800" dirty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rgbClr val="202122"/>
                </a:solidFill>
                <a:latin typeface="Arial" panose="020B0604020202020204" pitchFamily="34" charset="0"/>
              </a:rPr>
              <a:t>the</a:t>
            </a:r>
            <a:r>
              <a:rPr lang="hr-HR" sz="1800" dirty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rgbClr val="202122"/>
                </a:solidFill>
                <a:latin typeface="Arial" panose="020B0604020202020204" pitchFamily="34" charset="0"/>
              </a:rPr>
              <a:t>dataset</a:t>
            </a:r>
            <a:r>
              <a:rPr lang="hr-HR" sz="1800" dirty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r>
              <a:rPr lang="hr-HR" sz="1800" dirty="0" err="1">
                <a:solidFill>
                  <a:srgbClr val="202122"/>
                </a:solidFill>
                <a:latin typeface="Arial" panose="020B0604020202020204" pitchFamily="34" charset="0"/>
              </a:rPr>
              <a:t>size</a:t>
            </a:r>
            <a:r>
              <a:rPr lang="hr-HR" sz="1800" dirty="0">
                <a:solidFill>
                  <a:srgbClr val="202122"/>
                </a:solidFill>
                <a:latin typeface="Arial" panose="020B0604020202020204" pitchFamily="34" charset="0"/>
              </a:rPr>
              <a:t>: </a:t>
            </a:r>
            <a:r>
              <a:rPr lang="hr-HR" sz="1800" b="1" dirty="0">
                <a:solidFill>
                  <a:srgbClr val="202122"/>
                </a:solidFill>
                <a:latin typeface="Arial" panose="020B0604020202020204" pitchFamily="34" charset="0"/>
              </a:rPr>
              <a:t>10</a:t>
            </a:r>
            <a:r>
              <a:rPr lang="hr-HR" sz="1800" dirty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endParaRPr lang="en-GB" b="1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552C2B-B875-4E57-B676-A63745365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1676" y="5141860"/>
            <a:ext cx="4007056" cy="103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669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PARAMETERS</a:t>
            </a:r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C98EE9-FD17-4A60-8761-E5C648245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7533"/>
            <a:ext cx="10515600" cy="4351338"/>
          </a:xfrm>
        </p:spPr>
        <p:txBody>
          <a:bodyPr>
            <a:normAutofit/>
          </a:bodyPr>
          <a:lstStyle/>
          <a:p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Booking Number,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Price,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Origin Lat,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Origin Lon,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Dest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 Lat,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Dest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Lon,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Wait,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Distance,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u="sng" dirty="0">
                <a:latin typeface="Arial" panose="020B0604020202020204" pitchFamily="34" charset="0"/>
                <a:cs typeface="Arial" panose="020B0604020202020204" pitchFamily="34" charset="0"/>
              </a:rPr>
              <a:t>Transport,</a:t>
            </a:r>
            <a:r>
              <a:rPr lang="hr-HR" sz="1800" i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u="sng" dirty="0">
                <a:latin typeface="Arial" panose="020B0604020202020204" pitchFamily="34" charset="0"/>
                <a:cs typeface="Arial" panose="020B0604020202020204" pitchFamily="34" charset="0"/>
              </a:rPr>
              <a:t>Day,</a:t>
            </a:r>
            <a:r>
              <a:rPr lang="hr-HR" sz="1800" i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u="sng" dirty="0">
                <a:latin typeface="Arial" panose="020B0604020202020204" pitchFamily="34" charset="0"/>
                <a:cs typeface="Arial" panose="020B0604020202020204" pitchFamily="34" charset="0"/>
              </a:rPr>
              <a:t>Date,</a:t>
            </a:r>
            <a:r>
              <a:rPr lang="hr-HR" sz="1800" i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u="sng" dirty="0"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Year,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Hour,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Haul,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i="1" dirty="0">
                <a:latin typeface="Arial" panose="020B0604020202020204" pitchFamily="34" charset="0"/>
                <a:cs typeface="Arial" panose="020B0604020202020204" pitchFamily="34" charset="0"/>
              </a:rPr>
              <a:t>Time Taken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given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endParaRPr lang="hr-H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r-HR" sz="1800" i="1" u="sng" dirty="0" err="1">
                <a:latin typeface="Arial" panose="020B0604020202020204" pitchFamily="34" charset="0"/>
                <a:cs typeface="Arial" panose="020B0604020202020204" pitchFamily="34" charset="0"/>
              </a:rPr>
              <a:t>DestID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hr-HR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Dest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Lat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Dest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Lon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hr-HR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OriginID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hr-HR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Origin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Lat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Origin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Lon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hr-HR" sz="1800" i="1" u="sng" dirty="0" err="1">
                <a:latin typeface="Arial" panose="020B0604020202020204" pitchFamily="34" charset="0"/>
                <a:cs typeface="Arial" panose="020B0604020202020204" pitchFamily="34" charset="0"/>
              </a:rPr>
              <a:t>Flight</a:t>
            </a:r>
            <a:r>
              <a:rPr lang="hr-HR" sz="1800" i="1" u="sng" dirty="0">
                <a:latin typeface="Arial" panose="020B0604020202020204" pitchFamily="34" charset="0"/>
                <a:cs typeface="Arial" panose="020B0604020202020204" pitchFamily="34" charset="0"/>
              </a:rPr>
              <a:t> Distance</a:t>
            </a:r>
            <a:r>
              <a:rPr lang="hr-HR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origin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destination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coordinates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) -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lang="hr-H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1800" dirty="0" err="1">
                <a:latin typeface="Arial" panose="020B0604020202020204" pitchFamily="34" charset="0"/>
                <a:cs typeface="Arial" panose="020B0604020202020204" pitchFamily="34" charset="0"/>
              </a:rPr>
              <a:t>own</a:t>
            </a:r>
            <a:endParaRPr lang="en-GB" sz="1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13E506-1919-4F97-B330-3E9EE725B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101" y="3429858"/>
            <a:ext cx="4226323" cy="26753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623B03-1555-41F3-B6F3-FE4DC2C20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782" y="3429000"/>
            <a:ext cx="3727031" cy="26779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98E3BC-F6E5-48C0-A58D-73B4573E76D1}"/>
              </a:ext>
            </a:extLst>
          </p:cNvPr>
          <p:cNvSpPr txBox="1"/>
          <p:nvPr/>
        </p:nvSpPr>
        <p:spPr>
          <a:xfrm>
            <a:off x="1650972" y="6105236"/>
            <a:ext cx="248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OriginID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DestID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38E9E7-A7FB-46B6-850D-155D071989EC}"/>
              </a:ext>
            </a:extLst>
          </p:cNvPr>
          <p:cNvSpPr txBox="1"/>
          <p:nvPr/>
        </p:nvSpPr>
        <p:spPr>
          <a:xfrm>
            <a:off x="7032107" y="6123543"/>
            <a:ext cx="3166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calculating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Flight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Distance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755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3600" dirty="0"/>
              <a:t>PARAMETERS AND THEIR CORRELATION</a:t>
            </a:r>
            <a:endParaRPr lang="en-GB" sz="36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EE6B1AB6-AE1F-4DD0-B4F4-3E7069111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747" y="1825625"/>
            <a:ext cx="8814306" cy="4264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3996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MAKING OUR MODEL</a:t>
            </a:r>
            <a:endParaRPr lang="en-GB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5FC0A71E-EC85-41F6-8889-4F08DD5EFA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5517928"/>
              </p:ext>
            </p:extLst>
          </p:nvPr>
        </p:nvGraphicFramePr>
        <p:xfrm>
          <a:off x="523568" y="1690688"/>
          <a:ext cx="9792000" cy="3718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96000">
                  <a:extLst>
                    <a:ext uri="{9D8B030D-6E8A-4147-A177-3AD203B41FA5}">
                      <a16:colId xmlns:a16="http://schemas.microsoft.com/office/drawing/2014/main" val="4289577419"/>
                    </a:ext>
                  </a:extLst>
                </a:gridCol>
                <a:gridCol w="4896000">
                  <a:extLst>
                    <a:ext uri="{9D8B030D-6E8A-4147-A177-3AD203B41FA5}">
                      <a16:colId xmlns:a16="http://schemas.microsoft.com/office/drawing/2014/main" val="1600269146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r>
                        <a:rPr lang="hr-H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USED IN MODEL – WHY?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REJECTED – WHY?</a:t>
                      </a:r>
                      <a:endParaRPr lang="en-GB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74852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rtl="0"/>
                      <a:r>
                        <a:rPr lang="en-GB" sz="1600" b="1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DestID</a:t>
                      </a:r>
                      <a:r>
                        <a:rPr lang="en-GB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- different airports have different times based on size, popularity of location, connections with surrounding big cities</a:t>
                      </a:r>
                      <a:endParaRPr lang="en-GB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6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Booking</a:t>
                      </a:r>
                      <a:r>
                        <a:rPr lang="hr-H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</a:t>
                      </a:r>
                      <a:r>
                        <a:rPr lang="hr-H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/Price 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have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no influence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over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waiting time at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destination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8984587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6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Flight</a:t>
                      </a:r>
                      <a:r>
                        <a:rPr lang="hr-H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Distance </a:t>
                      </a:r>
                      <a:r>
                        <a:rPr lang="hr-HR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– </a:t>
                      </a:r>
                      <a:r>
                        <a:rPr lang="hr-HR" sz="16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influences</a:t>
                      </a:r>
                      <a:r>
                        <a:rPr lang="hr-HR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hr-HR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passenger</a:t>
                      </a:r>
                      <a:r>
                        <a:rPr lang="hr-HR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hr-HR" sz="16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therefore</a:t>
                      </a:r>
                      <a:r>
                        <a:rPr lang="hr-HR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their</a:t>
                      </a:r>
                      <a:r>
                        <a:rPr lang="hr-HR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time to </a:t>
                      </a:r>
                      <a:r>
                        <a:rPr lang="hr-HR" sz="16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</a:t>
                      </a:r>
                      <a:r>
                        <a:rPr lang="hr-HR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through</a:t>
                      </a:r>
                      <a:r>
                        <a:rPr lang="hr-HR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security</a:t>
                      </a:r>
                      <a:endParaRPr lang="en-GB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6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OriginID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all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passengers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through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same procedure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when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landing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837449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Day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GB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different days of the week influence the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busyness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of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airport</a:t>
                      </a:r>
                      <a:endParaRPr lang="en-GB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6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Year</a:t>
                      </a:r>
                      <a:r>
                        <a:rPr lang="hr-H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/Date/</a:t>
                      </a:r>
                      <a:r>
                        <a:rPr lang="hr-HR" sz="16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</a:t>
                      </a:r>
                      <a:r>
                        <a:rPr lang="hr-H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–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Correlation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Heatmap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showed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that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these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parameters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have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almost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no influence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389154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hr-H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Transport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buses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have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bigger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velocity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than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walking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person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but are more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influenced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busy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traffic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Distance</a:t>
                      </a:r>
                      <a:r>
                        <a:rPr lang="en-GB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is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tied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to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destination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airport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so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no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need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to use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</a:t>
                      </a:r>
                      <a:r>
                        <a:rPr lang="hr-HR" sz="16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i="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again</a:t>
                      </a:r>
                      <a:endParaRPr lang="en-GB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816565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hr-H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Waiting time – </a:t>
                      </a:r>
                      <a:r>
                        <a:rPr lang="hr-HR" sz="16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hr-HR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output </a:t>
                      </a:r>
                      <a:r>
                        <a:rPr lang="hr-HR" sz="16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of</a:t>
                      </a:r>
                      <a:r>
                        <a:rPr lang="hr-HR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our</a:t>
                      </a:r>
                      <a:r>
                        <a:rPr lang="hr-HR" sz="16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program</a:t>
                      </a:r>
                      <a:endParaRPr lang="en-GB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6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Haul</a:t>
                      </a:r>
                      <a:r>
                        <a:rPr lang="hr-H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–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directly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tied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to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hr-H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flight</a:t>
                      </a:r>
                      <a:r>
                        <a:rPr lang="hr-H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distance</a:t>
                      </a:r>
                      <a:endParaRPr lang="en-GB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1401385"/>
                  </a:ext>
                </a:extLst>
              </a:tr>
            </a:tbl>
          </a:graphicData>
        </a:graphic>
      </p:graphicFrame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803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E6A1-08F6-4515-8245-25D36649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ACCURACY (IN MINUTES)</a:t>
            </a:r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B238265-9891-420E-AD8F-3AE5F2AB5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032" y="134937"/>
            <a:ext cx="1690688" cy="1690688"/>
          </a:xfrm>
          <a:prstGeom prst="rect">
            <a:avLst/>
          </a:prstGeom>
        </p:spPr>
      </p:pic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6483BC9E-F42C-43C5-B9FD-01CE5F3163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81224" y="2126726"/>
            <a:ext cx="4756394" cy="345457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6B8BEB2-453C-413A-8572-DB41BBE69DB4}"/>
              </a:ext>
            </a:extLst>
          </p:cNvPr>
          <p:cNvSpPr txBox="1"/>
          <p:nvPr/>
        </p:nvSpPr>
        <p:spPr>
          <a:xfrm>
            <a:off x="1868734" y="2222090"/>
            <a:ext cx="1612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average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error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FD6AE7-4019-45AC-ACD7-FD72520F4F54}"/>
              </a:ext>
            </a:extLst>
          </p:cNvPr>
          <p:cNvSpPr txBox="1"/>
          <p:nvPr/>
        </p:nvSpPr>
        <p:spPr>
          <a:xfrm>
            <a:off x="8433620" y="3342620"/>
            <a:ext cx="3227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numbers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percentages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 0-5 minute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errors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B2EB14-8361-4271-A1B4-635F62AC110C}"/>
              </a:ext>
            </a:extLst>
          </p:cNvPr>
          <p:cNvSpPr txBox="1"/>
          <p:nvPr/>
        </p:nvSpPr>
        <p:spPr>
          <a:xfrm>
            <a:off x="550606" y="6017342"/>
            <a:ext cx="6263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On 200000 test </a:t>
            </a:r>
            <a:r>
              <a:rPr lang="hr-HR" dirty="0" err="1">
                <a:latin typeface="Arial" panose="020B0604020202020204" pitchFamily="34" charset="0"/>
                <a:cs typeface="Arial" panose="020B0604020202020204" pitchFamily="34" charset="0"/>
              </a:rPr>
              <a:t>cases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! </a:t>
            </a:r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770670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494</Words>
  <Application>Microsoft Office PowerPoint</Application>
  <PresentationFormat>Widescreen</PresentationFormat>
  <Paragraphs>63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Avenir Next LT Pro</vt:lpstr>
      <vt:lpstr>FunkyShapesVTI</vt:lpstr>
      <vt:lpstr>BOOKING.COM CHALLENGE</vt:lpstr>
      <vt:lpstr>PART ONE</vt:lpstr>
      <vt:lpstr>RANDOM FOREST CLASSIFIER</vt:lpstr>
      <vt:lpstr>PowerPoint Presentation</vt:lpstr>
      <vt:lpstr>WHY PICK THAT MODEL?</vt:lpstr>
      <vt:lpstr>PARAMETERS</vt:lpstr>
      <vt:lpstr>PARAMETERS AND THEIR CORRELATION</vt:lpstr>
      <vt:lpstr>MAKING OUR MODEL</vt:lpstr>
      <vt:lpstr>ACCURACY (IN MINUTES)</vt:lpstr>
      <vt:lpstr>PART TWO</vt:lpstr>
      <vt:lpstr>Flask</vt:lpstr>
      <vt:lpstr>PowerPoint Presentation</vt:lpstr>
      <vt:lpstr>PowerPoint Presentation</vt:lpstr>
      <vt:lpstr>PowerPoint Presentation</vt:lpstr>
      <vt:lpstr>QR CODE IDEA</vt:lpstr>
      <vt:lpstr>PART THREE</vt:lpstr>
      <vt:lpstr>PowerPoint Presentation</vt:lpstr>
      <vt:lpstr>PowerPoint Presentation</vt:lpstr>
      <vt:lpstr>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BOOKING.COM CHALLENGE</dc:title>
  <dc:creator>Maja Drmac</dc:creator>
  <cp:lastModifiedBy>Maja Drmac</cp:lastModifiedBy>
  <cp:revision>9</cp:revision>
  <dcterms:created xsi:type="dcterms:W3CDTF">2021-11-27T18:41:49Z</dcterms:created>
  <dcterms:modified xsi:type="dcterms:W3CDTF">2021-11-28T12:19:40Z</dcterms:modified>
</cp:coreProperties>
</file>

<file path=docProps/thumbnail.jpeg>
</file>